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77D4F-DCCE-40B9-A75A-4C764B4AA2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6BF84-591B-46CA-A824-036BD905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9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6BF84-591B-46CA-A824-036BD90517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3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CA3E56E-4004-41C6-BF96-3666743E0AB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7ACD38-F259-49A7-A8D8-61B06F210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44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A3E56E-4004-41C6-BF96-3666743E0AB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7ACD38-F259-49A7-A8D8-61B06F210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31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A3E56E-4004-41C6-BF96-3666743E0AB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7ACD38-F259-49A7-A8D8-61B06F210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8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A3E56E-4004-41C6-BF96-3666743E0AB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7ACD38-F259-49A7-A8D8-61B06F210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87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CA3E56E-4004-41C6-BF96-3666743E0AB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7ACD38-F259-49A7-A8D8-61B06F210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8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A3E56E-4004-41C6-BF96-3666743E0AB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7ACD38-F259-49A7-A8D8-61B06F210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6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A3E56E-4004-41C6-BF96-3666743E0AB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7ACD38-F259-49A7-A8D8-61B06F210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4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A3E56E-4004-41C6-BF96-3666743E0AB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7ACD38-F259-49A7-A8D8-61B06F210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6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A3E56E-4004-41C6-BF96-3666743E0AB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7ACD38-F259-49A7-A8D8-61B06F210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6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A3E56E-4004-41C6-BF96-3666743E0AB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07ACD38-F259-49A7-A8D8-61B06F210D9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57814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CA3E56E-4004-41C6-BF96-3666743E0AB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7ACD38-F259-49A7-A8D8-61B06F210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7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CA3E56E-4004-41C6-BF96-3666743E0AB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A07ACD38-F259-49A7-A8D8-61B06F210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0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4F7B-E8FC-E2D8-4562-A9DB2111F0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Every school it is an eco school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4E781-68B6-14F0-F347-4FC349FFBA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o-RO" sz="3200" dirty="0"/>
              <a:t>2023-1-TR01-KA210-SCH-000159804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04297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dirty="0" err="1"/>
              <a:t>Concluzii</a:t>
            </a:r>
            <a:r>
              <a:rPr dirty="0"/>
              <a:t> – </a:t>
            </a:r>
            <a:r>
              <a:rPr dirty="0" err="1"/>
              <a:t>Impactul</a:t>
            </a:r>
            <a:r>
              <a:rPr dirty="0"/>
              <a:t> </a:t>
            </a:r>
            <a:r>
              <a:rPr dirty="0" err="1"/>
              <a:t>proiectului</a:t>
            </a:r>
            <a:r>
              <a:rPr dirty="0"/>
              <a:t> </a:t>
            </a:r>
            <a:r>
              <a:rPr dirty="0" err="1"/>
              <a:t>asupra</a:t>
            </a:r>
            <a:r>
              <a:rPr dirty="0"/>
              <a:t> </a:t>
            </a:r>
            <a:r>
              <a:rPr dirty="0" err="1"/>
              <a:t>școlilor</a:t>
            </a:r>
            <a:r>
              <a:rPr dirty="0"/>
              <a:t> </a:t>
            </a:r>
            <a:r>
              <a:rPr dirty="0" err="1"/>
              <a:t>partenere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sz="2000" dirty="0"/>
              <a:t>• </a:t>
            </a:r>
            <a:r>
              <a:rPr sz="2000" i="1" dirty="0" err="1">
                <a:solidFill>
                  <a:schemeClr val="accent3"/>
                </a:solidFill>
              </a:rPr>
              <a:t>Îmbunătățirea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calității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educației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prin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lang="ro-RO" sz="2000" i="1" dirty="0">
                <a:solidFill>
                  <a:schemeClr val="accent3"/>
                </a:solidFill>
              </a:rPr>
              <a:t>adoptarea unor </a:t>
            </a:r>
            <a:r>
              <a:rPr sz="2000" i="1" dirty="0" err="1">
                <a:solidFill>
                  <a:schemeClr val="accent3"/>
                </a:solidFill>
              </a:rPr>
              <a:t>metode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moderne</a:t>
            </a:r>
            <a:r>
              <a:rPr sz="2000" i="1" dirty="0">
                <a:solidFill>
                  <a:schemeClr val="accent3"/>
                </a:solidFill>
              </a:rPr>
              <a:t> de </a:t>
            </a:r>
            <a:r>
              <a:rPr sz="2000" i="1" dirty="0" err="1">
                <a:solidFill>
                  <a:schemeClr val="accent3"/>
                </a:solidFill>
              </a:rPr>
              <a:t>predare</a:t>
            </a:r>
            <a:r>
              <a:rPr sz="2000" i="1" dirty="0">
                <a:solidFill>
                  <a:schemeClr val="accent3"/>
                </a:solidFill>
              </a:rPr>
              <a:t> (</a:t>
            </a:r>
            <a:r>
              <a:rPr sz="2000" i="1" dirty="0" err="1">
                <a:solidFill>
                  <a:schemeClr val="accent3"/>
                </a:solidFill>
              </a:rPr>
              <a:t>gamificare</a:t>
            </a:r>
            <a:r>
              <a:rPr sz="2000" i="1" dirty="0">
                <a:solidFill>
                  <a:schemeClr val="accent3"/>
                </a:solidFill>
              </a:rPr>
              <a:t>, </a:t>
            </a:r>
            <a:r>
              <a:rPr sz="2000" i="1" dirty="0" err="1">
                <a:solidFill>
                  <a:schemeClr val="accent3"/>
                </a:solidFill>
              </a:rPr>
              <a:t>robotică</a:t>
            </a:r>
            <a:r>
              <a:rPr sz="2000" i="1" dirty="0">
                <a:solidFill>
                  <a:schemeClr val="accent3"/>
                </a:solidFill>
              </a:rPr>
              <a:t>, </a:t>
            </a:r>
            <a:r>
              <a:rPr sz="2000" i="1" dirty="0" err="1">
                <a:solidFill>
                  <a:schemeClr val="accent3"/>
                </a:solidFill>
              </a:rPr>
              <a:t>KidSTEAM</a:t>
            </a:r>
            <a:r>
              <a:rPr sz="2000" i="1" dirty="0">
                <a:solidFill>
                  <a:schemeClr val="accent3"/>
                </a:solidFill>
              </a:rPr>
              <a:t>, </a:t>
            </a:r>
            <a:r>
              <a:rPr sz="2000" i="1" dirty="0" err="1">
                <a:solidFill>
                  <a:schemeClr val="accent3"/>
                </a:solidFill>
              </a:rPr>
              <a:t>digitalizare</a:t>
            </a:r>
            <a:r>
              <a:rPr lang="ro-RO" sz="2000" i="1" dirty="0">
                <a:solidFill>
                  <a:schemeClr val="accent3"/>
                </a:solidFill>
              </a:rPr>
              <a:t>, utilizarea WEB 2.0</a:t>
            </a:r>
            <a:r>
              <a:rPr sz="2000" i="1" dirty="0">
                <a:solidFill>
                  <a:schemeClr val="accent3"/>
                </a:solidFill>
              </a:rPr>
              <a:t>).</a:t>
            </a:r>
          </a:p>
          <a:p>
            <a:pPr marL="0" indent="0" algn="just">
              <a:buNone/>
            </a:pPr>
            <a:r>
              <a:rPr sz="2000" i="1" dirty="0">
                <a:solidFill>
                  <a:schemeClr val="accent3"/>
                </a:solidFill>
              </a:rPr>
              <a:t>• </a:t>
            </a:r>
            <a:r>
              <a:rPr sz="2000" i="1" dirty="0" err="1">
                <a:solidFill>
                  <a:schemeClr val="accent3"/>
                </a:solidFill>
              </a:rPr>
              <a:t>Dezvoltarea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competențelor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digitale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și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profesionale</a:t>
            </a:r>
            <a:r>
              <a:rPr sz="2000" i="1" dirty="0">
                <a:solidFill>
                  <a:schemeClr val="accent3"/>
                </a:solidFill>
              </a:rPr>
              <a:t> ale </a:t>
            </a:r>
            <a:r>
              <a:rPr sz="2000" i="1" dirty="0" err="1">
                <a:solidFill>
                  <a:schemeClr val="accent3"/>
                </a:solidFill>
              </a:rPr>
              <a:t>cadrelor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didactice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prin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mobilități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și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schimb</a:t>
            </a:r>
            <a:r>
              <a:rPr sz="2000" i="1" dirty="0">
                <a:solidFill>
                  <a:schemeClr val="accent3"/>
                </a:solidFill>
              </a:rPr>
              <a:t> de </a:t>
            </a:r>
            <a:r>
              <a:rPr sz="2000" i="1" dirty="0" err="1">
                <a:solidFill>
                  <a:schemeClr val="accent3"/>
                </a:solidFill>
              </a:rPr>
              <a:t>bune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practici</a:t>
            </a:r>
            <a:r>
              <a:rPr sz="2000" i="1" dirty="0">
                <a:solidFill>
                  <a:schemeClr val="accent3"/>
                </a:solidFill>
              </a:rPr>
              <a:t>.</a:t>
            </a:r>
          </a:p>
          <a:p>
            <a:pPr marL="0" indent="0" algn="just">
              <a:buNone/>
            </a:pPr>
            <a:r>
              <a:rPr sz="2000" i="1" dirty="0">
                <a:solidFill>
                  <a:schemeClr val="accent3"/>
                </a:solidFill>
              </a:rPr>
              <a:t>• </a:t>
            </a:r>
            <a:r>
              <a:rPr sz="2000" i="1" dirty="0" err="1">
                <a:solidFill>
                  <a:schemeClr val="accent3"/>
                </a:solidFill>
              </a:rPr>
              <a:t>Creșterea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conștientizării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ecologice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și</a:t>
            </a:r>
            <a:r>
              <a:rPr sz="2000" i="1" dirty="0">
                <a:solidFill>
                  <a:schemeClr val="accent3"/>
                </a:solidFill>
              </a:rPr>
              <a:t> a </a:t>
            </a:r>
            <a:r>
              <a:rPr sz="2000" i="1" dirty="0" err="1">
                <a:solidFill>
                  <a:schemeClr val="accent3"/>
                </a:solidFill>
              </a:rPr>
              <a:t>responsabilității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față</a:t>
            </a:r>
            <a:r>
              <a:rPr sz="2000" i="1" dirty="0">
                <a:solidFill>
                  <a:schemeClr val="accent3"/>
                </a:solidFill>
              </a:rPr>
              <a:t> de </a:t>
            </a:r>
            <a:r>
              <a:rPr sz="2000" i="1" dirty="0" err="1">
                <a:solidFill>
                  <a:schemeClr val="accent3"/>
                </a:solidFill>
              </a:rPr>
              <a:t>mediu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în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rândul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elevilor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și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profesorilor</a:t>
            </a:r>
            <a:r>
              <a:rPr sz="2000" i="1" dirty="0">
                <a:solidFill>
                  <a:schemeClr val="accent3"/>
                </a:solidFill>
              </a:rPr>
              <a:t>.</a:t>
            </a:r>
          </a:p>
          <a:p>
            <a:pPr marL="0" indent="0" algn="just">
              <a:buNone/>
            </a:pPr>
            <a:r>
              <a:rPr sz="2000" i="1" dirty="0">
                <a:solidFill>
                  <a:schemeClr val="accent3"/>
                </a:solidFill>
              </a:rPr>
              <a:t>• </a:t>
            </a:r>
            <a:r>
              <a:rPr sz="2000" i="1" dirty="0" err="1">
                <a:solidFill>
                  <a:schemeClr val="accent3"/>
                </a:solidFill>
              </a:rPr>
              <a:t>Promovarea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incluziunii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și</a:t>
            </a:r>
            <a:r>
              <a:rPr sz="2000" i="1" dirty="0">
                <a:solidFill>
                  <a:schemeClr val="accent3"/>
                </a:solidFill>
              </a:rPr>
              <a:t> a </a:t>
            </a:r>
            <a:r>
              <a:rPr sz="2000" i="1" dirty="0" err="1">
                <a:solidFill>
                  <a:schemeClr val="accent3"/>
                </a:solidFill>
              </a:rPr>
              <a:t>cooperării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internaționale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între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școli</a:t>
            </a:r>
            <a:r>
              <a:rPr sz="2000" i="1" dirty="0">
                <a:solidFill>
                  <a:schemeClr val="accent3"/>
                </a:solidFill>
              </a:rPr>
              <a:t> din </a:t>
            </a:r>
            <a:r>
              <a:rPr sz="2000" i="1" dirty="0" err="1">
                <a:solidFill>
                  <a:schemeClr val="accent3"/>
                </a:solidFill>
              </a:rPr>
              <a:t>Turcia</a:t>
            </a:r>
            <a:r>
              <a:rPr sz="2000" i="1" dirty="0">
                <a:solidFill>
                  <a:schemeClr val="accent3"/>
                </a:solidFill>
              </a:rPr>
              <a:t>, Spania, </a:t>
            </a:r>
            <a:r>
              <a:rPr sz="2000" i="1" dirty="0" err="1">
                <a:solidFill>
                  <a:schemeClr val="accent3"/>
                </a:solidFill>
              </a:rPr>
              <a:t>Portugalia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și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România</a:t>
            </a:r>
            <a:r>
              <a:rPr sz="2000" i="1" dirty="0">
                <a:solidFill>
                  <a:schemeClr val="accent3"/>
                </a:solidFill>
              </a:rPr>
              <a:t>.</a:t>
            </a:r>
          </a:p>
          <a:p>
            <a:pPr marL="0" indent="0" algn="just">
              <a:buNone/>
            </a:pPr>
            <a:r>
              <a:rPr sz="2000" i="1" dirty="0">
                <a:solidFill>
                  <a:schemeClr val="accent3"/>
                </a:solidFill>
              </a:rPr>
              <a:t>• </a:t>
            </a:r>
            <a:r>
              <a:rPr sz="2000" i="1" dirty="0" err="1">
                <a:solidFill>
                  <a:schemeClr val="accent3"/>
                </a:solidFill>
              </a:rPr>
              <a:t>Crearea</a:t>
            </a:r>
            <a:r>
              <a:rPr sz="2000" i="1" dirty="0">
                <a:solidFill>
                  <a:schemeClr val="accent3"/>
                </a:solidFill>
              </a:rPr>
              <a:t> de </a:t>
            </a:r>
            <a:r>
              <a:rPr sz="2000" i="1" dirty="0" err="1">
                <a:solidFill>
                  <a:schemeClr val="accent3"/>
                </a:solidFill>
              </a:rPr>
              <a:t>materiale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educaționale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inovatoare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și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sustenabile</a:t>
            </a:r>
            <a:r>
              <a:rPr sz="2000" i="1" dirty="0">
                <a:solidFill>
                  <a:schemeClr val="accent3"/>
                </a:solidFill>
              </a:rPr>
              <a:t>, cu impact direct </a:t>
            </a:r>
            <a:r>
              <a:rPr sz="2000" i="1" dirty="0" err="1">
                <a:solidFill>
                  <a:schemeClr val="accent3"/>
                </a:solidFill>
              </a:rPr>
              <a:t>și</a:t>
            </a:r>
            <a:r>
              <a:rPr sz="2000" i="1" dirty="0">
                <a:solidFill>
                  <a:schemeClr val="accent3"/>
                </a:solidFill>
              </a:rPr>
              <a:t> pe termen lung </a:t>
            </a:r>
            <a:r>
              <a:rPr sz="2000" i="1" dirty="0" err="1">
                <a:solidFill>
                  <a:schemeClr val="accent3"/>
                </a:solidFill>
              </a:rPr>
              <a:t>asupra</a:t>
            </a:r>
            <a:r>
              <a:rPr sz="2000" i="1" dirty="0">
                <a:solidFill>
                  <a:schemeClr val="accent3"/>
                </a:solidFill>
              </a:rPr>
              <a:t> </a:t>
            </a:r>
            <a:r>
              <a:rPr sz="2000" i="1" dirty="0" err="1">
                <a:solidFill>
                  <a:schemeClr val="accent3"/>
                </a:solidFill>
              </a:rPr>
              <a:t>beneficiarilor</a:t>
            </a:r>
            <a:r>
              <a:rPr sz="2000" i="1" dirty="0">
                <a:solidFill>
                  <a:schemeClr val="accent3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3075F-4013-749A-989C-EB6D63F00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E2F9D-14E3-1111-4A87-0A2462B2B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4"/>
            <a:ext cx="9068192" cy="206778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600" dirty="0"/>
              <a:t>Every school it is an eco school</a:t>
            </a:r>
            <a:br>
              <a:rPr lang="en-US" sz="2000" dirty="0"/>
            </a:b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CB3CEE-F212-89A7-ECED-7C8F7E24F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3677265"/>
            <a:ext cx="9070848" cy="1632154"/>
          </a:xfrm>
        </p:spPr>
        <p:txBody>
          <a:bodyPr>
            <a:noAutofit/>
          </a:bodyPr>
          <a:lstStyle/>
          <a:p>
            <a:r>
              <a:rPr lang="en-US" sz="2000" i="1" dirty="0" err="1">
                <a:solidFill>
                  <a:schemeClr val="accent3"/>
                </a:solidFill>
              </a:rPr>
              <a:t>În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</a:rPr>
              <a:t>concluzie</a:t>
            </a:r>
            <a:r>
              <a:rPr lang="en-US" sz="2000" i="1" dirty="0">
                <a:solidFill>
                  <a:schemeClr val="accent3"/>
                </a:solidFill>
              </a:rPr>
              <a:t>, </a:t>
            </a:r>
            <a:r>
              <a:rPr lang="en-US" sz="2000" i="1" dirty="0" err="1">
                <a:solidFill>
                  <a:schemeClr val="accent3"/>
                </a:solidFill>
              </a:rPr>
              <a:t>proiectul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ro-RO" sz="2000" i="1" dirty="0">
                <a:solidFill>
                  <a:schemeClr val="accent3"/>
                </a:solidFill>
              </a:rPr>
              <a:t>a </a:t>
            </a:r>
            <a:r>
              <a:rPr lang="en-US" sz="2000" i="1" dirty="0" err="1">
                <a:solidFill>
                  <a:schemeClr val="accent3"/>
                </a:solidFill>
              </a:rPr>
              <a:t>contribui</a:t>
            </a:r>
            <a:r>
              <a:rPr lang="ro-RO" sz="2000" i="1" dirty="0">
                <a:solidFill>
                  <a:schemeClr val="accent3"/>
                </a:solidFill>
              </a:rPr>
              <a:t>t</a:t>
            </a:r>
            <a:r>
              <a:rPr lang="en-US" sz="2000" i="1" dirty="0">
                <a:solidFill>
                  <a:schemeClr val="accent3"/>
                </a:solidFill>
              </a:rPr>
              <a:t> la </a:t>
            </a:r>
            <a:r>
              <a:rPr lang="en-US" sz="2000" i="1" dirty="0" err="1">
                <a:solidFill>
                  <a:schemeClr val="accent3"/>
                </a:solidFill>
              </a:rPr>
              <a:t>transformarea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</a:rPr>
              <a:t>școlilor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</a:rPr>
              <a:t>partenere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</a:rPr>
              <a:t>în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</a:rPr>
              <a:t>instituții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</a:rPr>
              <a:t>mai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</a:rPr>
              <a:t>digitale</a:t>
            </a:r>
            <a:r>
              <a:rPr lang="en-US" sz="2000" i="1" dirty="0">
                <a:solidFill>
                  <a:schemeClr val="accent3"/>
                </a:solidFill>
              </a:rPr>
              <a:t>, </a:t>
            </a:r>
            <a:r>
              <a:rPr lang="en-US" sz="2000" i="1" dirty="0" err="1">
                <a:solidFill>
                  <a:schemeClr val="accent3"/>
                </a:solidFill>
              </a:rPr>
              <a:t>mai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</a:rPr>
              <a:t>incluzive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</a:rPr>
              <a:t>și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</a:rPr>
              <a:t>mai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</a:rPr>
              <a:t>responsabile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</a:rPr>
              <a:t>față</a:t>
            </a:r>
            <a:r>
              <a:rPr lang="en-US" sz="2000" i="1" dirty="0">
                <a:solidFill>
                  <a:schemeClr val="accent3"/>
                </a:solidFill>
              </a:rPr>
              <a:t> de </a:t>
            </a:r>
            <a:r>
              <a:rPr lang="en-US" sz="2000" i="1" dirty="0" err="1">
                <a:solidFill>
                  <a:schemeClr val="accent3"/>
                </a:solidFill>
              </a:rPr>
              <a:t>mediu</a:t>
            </a:r>
            <a:r>
              <a:rPr lang="en-US" sz="2000" i="1" dirty="0">
                <a:solidFill>
                  <a:schemeClr val="accent3"/>
                </a:solidFill>
              </a:rPr>
              <a:t>, cu </a:t>
            </a:r>
            <a:r>
              <a:rPr lang="en-US" sz="2000" i="1" dirty="0" err="1">
                <a:solidFill>
                  <a:schemeClr val="accent3"/>
                </a:solidFill>
              </a:rPr>
              <a:t>efecte</a:t>
            </a:r>
            <a:r>
              <a:rPr lang="en-US" sz="2000" i="1" dirty="0">
                <a:solidFill>
                  <a:schemeClr val="accent3"/>
                </a:solidFill>
              </a:rPr>
              <a:t> pe termen lung </a:t>
            </a:r>
            <a:r>
              <a:rPr lang="en-US" sz="2000" i="1" dirty="0" err="1">
                <a:solidFill>
                  <a:schemeClr val="accent3"/>
                </a:solidFill>
              </a:rPr>
              <a:t>asupra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</a:rPr>
              <a:t>comunității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</a:rPr>
              <a:t>educaționale</a:t>
            </a:r>
            <a:r>
              <a:rPr lang="en-US" sz="2000" i="1" dirty="0">
                <a:solidFill>
                  <a:schemeClr val="accent3"/>
                </a:solidFill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4441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36F1A-4895-74EC-0D7A-682259313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8213-43F6-CBB2-9E36-A13DA8C062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600" dirty="0"/>
              <a:t>Every school it is an eco school</a:t>
            </a:r>
            <a:br>
              <a:rPr lang="en-US" sz="3600" dirty="0"/>
            </a:br>
            <a:r>
              <a:rPr lang="en-US" sz="1800" dirty="0">
                <a:solidFill>
                  <a:schemeClr val="tx2"/>
                </a:solidFill>
              </a:rPr>
              <a:t>-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proiect</a:t>
            </a:r>
            <a:r>
              <a:rPr lang="en-US" sz="1800" dirty="0">
                <a:solidFill>
                  <a:schemeClr val="tx2"/>
                </a:solidFill>
                <a:effectLst/>
              </a:rPr>
              <a:t> de cooperare la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scară</a:t>
            </a:r>
            <a:r>
              <a:rPr lang="en-US" sz="1800" dirty="0">
                <a:solidFill>
                  <a:schemeClr val="tx2"/>
                </a:solidFill>
                <a:effectLst/>
              </a:rPr>
              <a:t> mic</a:t>
            </a:r>
            <a:r>
              <a:rPr lang="ro-RO" sz="1800" dirty="0">
                <a:solidFill>
                  <a:schemeClr val="tx2"/>
                </a:solidFill>
                <a:effectLst/>
              </a:rPr>
              <a:t>ă</a:t>
            </a:r>
            <a:r>
              <a:rPr lang="en-US" sz="1800" dirty="0">
                <a:solidFill>
                  <a:schemeClr val="tx2"/>
                </a:solidFill>
                <a:effectLst/>
              </a:rPr>
              <a:t> in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domeniul</a:t>
            </a:r>
            <a:r>
              <a:rPr lang="en-US" sz="180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educa</a:t>
            </a:r>
            <a:r>
              <a:rPr lang="ro-RO" sz="1800" dirty="0">
                <a:solidFill>
                  <a:schemeClr val="tx2"/>
                </a:solidFill>
                <a:effectLst/>
              </a:rPr>
              <a:t>ti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ei</a:t>
            </a:r>
            <a:r>
              <a:rPr lang="en-US" sz="180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scolare</a:t>
            </a:r>
            <a:br>
              <a:rPr lang="en-US" sz="1800" dirty="0">
                <a:solidFill>
                  <a:schemeClr val="tx2"/>
                </a:solidFill>
                <a:effectLst/>
              </a:rPr>
            </a:br>
            <a:r>
              <a:rPr lang="en-US" sz="1800" dirty="0">
                <a:solidFill>
                  <a:schemeClr val="tx2"/>
                </a:solidFill>
                <a:effectLst/>
              </a:rPr>
              <a:t>- 4 </a:t>
            </a:r>
            <a:r>
              <a:rPr lang="ro-RO" sz="1800" dirty="0">
                <a:solidFill>
                  <a:schemeClr val="tx2"/>
                </a:solidFill>
                <a:effectLst/>
              </a:rPr>
              <a:t>ță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ri</a:t>
            </a:r>
            <a:r>
              <a:rPr lang="en-US" sz="180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partenere</a:t>
            </a:r>
            <a:r>
              <a:rPr lang="en-US" sz="1800" dirty="0">
                <a:solidFill>
                  <a:schemeClr val="tx2"/>
                </a:solidFill>
                <a:effectLst/>
              </a:rPr>
              <a:t> –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turcia</a:t>
            </a:r>
            <a:r>
              <a:rPr lang="en-US" sz="1800" dirty="0">
                <a:solidFill>
                  <a:schemeClr val="tx2"/>
                </a:solidFill>
                <a:effectLst/>
              </a:rPr>
              <a:t>,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spania</a:t>
            </a:r>
            <a:r>
              <a:rPr lang="en-US" sz="1800" dirty="0">
                <a:solidFill>
                  <a:schemeClr val="tx2"/>
                </a:solidFill>
                <a:effectLst/>
              </a:rPr>
              <a:t>,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portugalia</a:t>
            </a:r>
            <a:r>
              <a:rPr lang="en-US" sz="180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si</a:t>
            </a:r>
            <a:r>
              <a:rPr lang="en-US" sz="1800" dirty="0">
                <a:solidFill>
                  <a:schemeClr val="tx2"/>
                </a:solidFill>
                <a:effectLst/>
              </a:rPr>
              <a:t> Rom</a:t>
            </a:r>
            <a:r>
              <a:rPr lang="ro-RO" sz="1800" dirty="0">
                <a:solidFill>
                  <a:schemeClr val="tx2"/>
                </a:solidFill>
                <a:effectLst/>
              </a:rPr>
              <a:t>â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nia</a:t>
            </a:r>
            <a:br>
              <a:rPr lang="en-US" sz="1800" dirty="0">
                <a:solidFill>
                  <a:schemeClr val="tx2"/>
                </a:solidFill>
                <a:effectLst/>
              </a:rPr>
            </a:br>
            <a:r>
              <a:rPr lang="en-US" sz="1800" dirty="0">
                <a:solidFill>
                  <a:schemeClr val="tx2"/>
                </a:solidFill>
                <a:effectLst/>
              </a:rPr>
              <a:t>-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durata</a:t>
            </a:r>
            <a:r>
              <a:rPr lang="en-US" sz="1800" dirty="0">
                <a:solidFill>
                  <a:schemeClr val="tx2"/>
                </a:solidFill>
                <a:effectLst/>
              </a:rPr>
              <a:t> – 2 ani,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buget</a:t>
            </a:r>
            <a:r>
              <a:rPr lang="en-US" sz="1800" dirty="0">
                <a:solidFill>
                  <a:schemeClr val="tx2"/>
                </a:solidFill>
                <a:effectLst/>
              </a:rPr>
              <a:t> – 30.000 euro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D39245-2874-AF44-F5C7-91888A402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o-RO" sz="3200" dirty="0"/>
              <a:t>2023-1-TR01-KA210-SCH-000159804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6017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65D02-C44F-8FC2-C711-28AED04C9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9B8F6-39F4-3585-F9FE-92B56EB2C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192" cy="259079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600" dirty="0"/>
              <a:t>Every school it is an eco school</a:t>
            </a:r>
            <a:br>
              <a:rPr lang="en-US" sz="3600" dirty="0"/>
            </a:br>
            <a:r>
              <a:rPr lang="en-US" sz="1800" b="1" dirty="0" err="1">
                <a:solidFill>
                  <a:schemeClr val="tx2"/>
                </a:solidFill>
                <a:effectLst/>
              </a:rPr>
              <a:t>Obiectivele</a:t>
            </a:r>
            <a:r>
              <a:rPr lang="en-US" sz="1800" b="1" dirty="0">
                <a:solidFill>
                  <a:schemeClr val="tx2"/>
                </a:solidFill>
                <a:effectLst/>
              </a:rPr>
              <a:t> generale </a:t>
            </a:r>
            <a:r>
              <a:rPr lang="en-US" sz="1800" b="1" dirty="0" err="1">
                <a:solidFill>
                  <a:schemeClr val="tx2"/>
                </a:solidFill>
                <a:effectLst/>
              </a:rPr>
              <a:t>urmarite</a:t>
            </a:r>
            <a:r>
              <a:rPr lang="en-US" sz="1800" b="1" dirty="0">
                <a:solidFill>
                  <a:schemeClr val="tx2"/>
                </a:solidFill>
                <a:effectLst/>
              </a:rPr>
              <a:t> </a:t>
            </a:r>
            <a:br>
              <a:rPr lang="en-US" sz="1800" dirty="0">
                <a:solidFill>
                  <a:schemeClr val="tx2"/>
                </a:solidFill>
                <a:effectLst/>
              </a:rPr>
            </a:br>
            <a:r>
              <a:rPr lang="en-US" sz="1800" dirty="0">
                <a:solidFill>
                  <a:schemeClr val="tx2"/>
                </a:solidFill>
                <a:effectLst/>
              </a:rPr>
              <a:t>- inv</a:t>
            </a:r>
            <a:r>
              <a:rPr lang="ro-RO" sz="1800" dirty="0">
                <a:solidFill>
                  <a:schemeClr val="tx2"/>
                </a:solidFill>
                <a:effectLst/>
              </a:rPr>
              <a:t>ăț</a:t>
            </a:r>
            <a:r>
              <a:rPr lang="en-US" sz="1800" dirty="0">
                <a:solidFill>
                  <a:schemeClr val="tx2"/>
                </a:solidFill>
                <a:effectLst/>
              </a:rPr>
              <a:t>are</a:t>
            </a:r>
            <a:r>
              <a:rPr lang="ro-RO" sz="1800" dirty="0">
                <a:solidFill>
                  <a:schemeClr val="tx2"/>
                </a:solidFill>
                <a:effectLst/>
              </a:rPr>
              <a:t> s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i</a:t>
            </a:r>
            <a:r>
              <a:rPr lang="en-US" sz="180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digitalizare</a:t>
            </a:r>
            <a:br>
              <a:rPr lang="en-US" sz="1800" dirty="0">
                <a:solidFill>
                  <a:schemeClr val="tx2"/>
                </a:solidFill>
                <a:effectLst/>
              </a:rPr>
            </a:br>
            <a:r>
              <a:rPr lang="en-US" sz="1800" dirty="0">
                <a:solidFill>
                  <a:schemeClr val="tx2"/>
                </a:solidFill>
                <a:effectLst/>
              </a:rPr>
              <a:t>-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protectia</a:t>
            </a:r>
            <a:r>
              <a:rPr lang="en-US" sz="180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mediului</a:t>
            </a:r>
            <a:r>
              <a:rPr lang="en-US" sz="180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si</a:t>
            </a:r>
            <a:r>
              <a:rPr lang="en-US" sz="180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schimbari</a:t>
            </a:r>
            <a:r>
              <a:rPr lang="en-US" sz="180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climatice</a:t>
            </a:r>
            <a:br>
              <a:rPr lang="en-US" sz="1800" dirty="0">
                <a:solidFill>
                  <a:schemeClr val="tx2"/>
                </a:solidFill>
                <a:effectLst/>
              </a:rPr>
            </a:br>
            <a:r>
              <a:rPr lang="en-US" sz="1800" dirty="0">
                <a:solidFill>
                  <a:schemeClr val="tx2"/>
                </a:solidFill>
                <a:effectLst/>
              </a:rPr>
              <a:t>- </a:t>
            </a:r>
            <a:r>
              <a:rPr lang="en-US" sz="1800" dirty="0" err="1">
                <a:solidFill>
                  <a:schemeClr val="tx2"/>
                </a:solidFill>
                <a:effectLst/>
              </a:rPr>
              <a:t>incluziune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5F6D3D-DE6C-B480-AC52-FE83D334B6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Aceste</a:t>
            </a:r>
            <a:r>
              <a:rPr lang="en-US" dirty="0"/>
              <a:t> </a:t>
            </a:r>
            <a:r>
              <a:rPr lang="en-US" dirty="0" err="1"/>
              <a:t>proiecte</a:t>
            </a:r>
            <a:r>
              <a:rPr lang="en-US" dirty="0"/>
              <a:t> </a:t>
            </a:r>
            <a:r>
              <a:rPr lang="en-US" dirty="0" err="1"/>
              <a:t>contribuie</a:t>
            </a:r>
            <a:r>
              <a:rPr lang="en-US" dirty="0"/>
              <a:t> la </a:t>
            </a:r>
            <a:r>
              <a:rPr lang="en-US" dirty="0" err="1"/>
              <a:t>schimbul</a:t>
            </a:r>
            <a:r>
              <a:rPr lang="en-US" dirty="0"/>
              <a:t> de </a:t>
            </a:r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dirty="0" err="1"/>
              <a:t>moderne</a:t>
            </a:r>
            <a:r>
              <a:rPr lang="en-US" dirty="0"/>
              <a:t>, </a:t>
            </a:r>
            <a:r>
              <a:rPr lang="en-US" dirty="0" err="1"/>
              <a:t>formarea</a:t>
            </a:r>
            <a:r>
              <a:rPr lang="en-US" dirty="0"/>
              <a:t> </a:t>
            </a:r>
            <a:r>
              <a:rPr lang="en-US" dirty="0" err="1"/>
              <a:t>profesională</a:t>
            </a:r>
            <a:r>
              <a:rPr lang="en-US" dirty="0"/>
              <a:t> a </a:t>
            </a:r>
            <a:r>
              <a:rPr lang="en-US" dirty="0" err="1"/>
              <a:t>cadrelor</a:t>
            </a:r>
            <a:r>
              <a:rPr lang="en-US" dirty="0"/>
              <a:t> </a:t>
            </a:r>
            <a:r>
              <a:rPr lang="en-US" dirty="0" err="1"/>
              <a:t>didactice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crearea</a:t>
            </a:r>
            <a:r>
              <a:rPr lang="en-US" dirty="0"/>
              <a:t> de </a:t>
            </a:r>
            <a:r>
              <a:rPr lang="en-US" dirty="0" err="1"/>
              <a:t>materiale</a:t>
            </a:r>
            <a:r>
              <a:rPr lang="en-US" dirty="0"/>
              <a:t> </a:t>
            </a:r>
            <a:r>
              <a:rPr lang="en-US" dirty="0" err="1"/>
              <a:t>educaționale</a:t>
            </a:r>
            <a:r>
              <a:rPr lang="en-US" dirty="0"/>
              <a:t> </a:t>
            </a:r>
            <a:r>
              <a:rPr lang="en-US" dirty="0" err="1"/>
              <a:t>adaptate</a:t>
            </a:r>
            <a:r>
              <a:rPr lang="en-US" dirty="0"/>
              <a:t>, </a:t>
            </a:r>
            <a:r>
              <a:rPr lang="en-US" dirty="0" err="1"/>
              <a:t>având</a:t>
            </a:r>
            <a:r>
              <a:rPr lang="en-US" dirty="0"/>
              <a:t> un impact direct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beneficiarilor</a:t>
            </a:r>
            <a:r>
              <a:rPr lang="en-US" dirty="0"/>
              <a:t>.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42962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7FAA-F785-9AF7-69AF-BDF7FFE1A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503" y="607392"/>
            <a:ext cx="2612677" cy="1645920"/>
          </a:xfrm>
        </p:spPr>
        <p:txBody>
          <a:bodyPr/>
          <a:lstStyle/>
          <a:p>
            <a:pPr algn="ctr"/>
            <a:r>
              <a:rPr lang="en-US" b="1" i="1" dirty="0" err="1"/>
              <a:t>Mobilitate</a:t>
            </a:r>
            <a:r>
              <a:rPr lang="en-US" b="1" i="1" dirty="0"/>
              <a:t> Spania, </a:t>
            </a:r>
            <a:r>
              <a:rPr lang="ro-RO" b="1" i="1" dirty="0"/>
              <a:t>Ferrol</a:t>
            </a:r>
            <a:br>
              <a:rPr lang="en-US" dirty="0"/>
            </a:br>
            <a:r>
              <a:rPr lang="en-US" b="1" i="1" dirty="0"/>
              <a:t>Mai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A9D23-B70B-2ACA-97A9-4799B45AC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Mobile Game Design </a:t>
            </a:r>
          </a:p>
          <a:p>
            <a:r>
              <a:rPr lang="en-US" sz="2400" dirty="0">
                <a:solidFill>
                  <a:srgbClr val="92D050"/>
                </a:solidFill>
              </a:rPr>
              <a:t>Visit to </a:t>
            </a:r>
            <a:r>
              <a:rPr lang="en-US" sz="2400" dirty="0" err="1">
                <a:solidFill>
                  <a:srgbClr val="92D050"/>
                </a:solidFill>
              </a:rPr>
              <a:t>Sog</a:t>
            </a:r>
            <a:r>
              <a:rPr lang="ro-RO" sz="2400" dirty="0">
                <a:solidFill>
                  <a:srgbClr val="92D050"/>
                </a:solidFill>
              </a:rPr>
              <a:t>a</a:t>
            </a:r>
            <a:r>
              <a:rPr lang="en-US" sz="2400" dirty="0">
                <a:solidFill>
                  <a:srgbClr val="92D050"/>
                </a:solidFill>
              </a:rPr>
              <a:t>ma recycle </a:t>
            </a:r>
            <a:r>
              <a:rPr lang="en-US" sz="2400" dirty="0" err="1">
                <a:solidFill>
                  <a:srgbClr val="92D050"/>
                </a:solidFill>
              </a:rPr>
              <a:t>cente</a:t>
            </a:r>
            <a:r>
              <a:rPr lang="ro-RO" sz="2400" dirty="0">
                <a:solidFill>
                  <a:srgbClr val="92D050"/>
                </a:solidFill>
              </a:rPr>
              <a:t>r </a:t>
            </a:r>
            <a:endParaRPr lang="en-US" sz="2400" dirty="0">
              <a:solidFill>
                <a:srgbClr val="92D050"/>
              </a:solidFill>
            </a:endParaRPr>
          </a:p>
          <a:p>
            <a:r>
              <a:rPr lang="en-US" sz="2400" dirty="0">
                <a:solidFill>
                  <a:srgbClr val="92D050"/>
                </a:solidFill>
              </a:rPr>
              <a:t>Erasmus+ Multiplier Event</a:t>
            </a:r>
          </a:p>
          <a:p>
            <a:r>
              <a:rPr lang="en-US" sz="2400" dirty="0">
                <a:solidFill>
                  <a:srgbClr val="92D050"/>
                </a:solidFill>
              </a:rPr>
              <a:t>Observation and application of designed games with students</a:t>
            </a:r>
          </a:p>
          <a:p>
            <a:r>
              <a:rPr lang="en-US" sz="2400" dirty="0">
                <a:solidFill>
                  <a:srgbClr val="92D050"/>
                </a:solidFill>
              </a:rPr>
              <a:t>Eco-Robotics workshops: The Sweeper &amp; Eat Fish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40320-7BC3-2D47-4F6A-5FC43E931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716526"/>
            <a:ext cx="2430780" cy="3074674"/>
          </a:xfrm>
        </p:spPr>
        <p:txBody>
          <a:bodyPr/>
          <a:lstStyle/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Web 2.0 Tools and Mobile Applications                    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3D91FAA-90C5-6E90-5E6F-4A6324AB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8103" y="3559277"/>
            <a:ext cx="3670917" cy="2792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510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334BF-18DA-10F4-AD56-FE39A8ABB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9806A-A99C-B427-A3B8-539ACF3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503" y="607392"/>
            <a:ext cx="2612677" cy="1645920"/>
          </a:xfrm>
        </p:spPr>
        <p:txBody>
          <a:bodyPr/>
          <a:lstStyle/>
          <a:p>
            <a:pPr algn="ctr"/>
            <a:r>
              <a:rPr lang="en-US" b="1" i="1" dirty="0" err="1"/>
              <a:t>Mobilitate</a:t>
            </a:r>
            <a:r>
              <a:rPr lang="en-US" b="1" i="1" dirty="0"/>
              <a:t> Spania, </a:t>
            </a:r>
            <a:r>
              <a:rPr lang="ro-RO" b="1" i="1" dirty="0"/>
              <a:t>Ferrol</a:t>
            </a:r>
            <a:br>
              <a:rPr lang="en-US" dirty="0"/>
            </a:br>
            <a:r>
              <a:rPr lang="en-US" b="1" i="1" dirty="0"/>
              <a:t>Mai 2024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751D50-89F2-D886-904C-57DEDC6A0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76" y="852949"/>
            <a:ext cx="3474169" cy="23685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3E810-A954-07F0-790C-F7E629761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716526"/>
            <a:ext cx="2430780" cy="3074674"/>
          </a:xfrm>
        </p:spPr>
        <p:txBody>
          <a:bodyPr/>
          <a:lstStyle/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Web 2.0 Tools and Mobile Applications                    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FFF62E-4404-79BF-CA83-3CE5DC524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97" y="454500"/>
            <a:ext cx="3661351" cy="244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238BB2-1475-9CB6-3CF7-371F30D69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0" y="4039623"/>
            <a:ext cx="3552827" cy="23685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FD9E32-E04B-AE0F-5E8F-0222F3B3B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68" y="3083847"/>
            <a:ext cx="3661351" cy="244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39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AC3E0-EB64-96BF-1A73-E4B98A7D8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A6633-8267-EE30-84E9-5705D2C3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503" y="607391"/>
            <a:ext cx="2612677" cy="2037485"/>
          </a:xfrm>
        </p:spPr>
        <p:txBody>
          <a:bodyPr>
            <a:normAutofit/>
          </a:bodyPr>
          <a:lstStyle/>
          <a:p>
            <a:pPr algn="ctr"/>
            <a:r>
              <a:rPr lang="en-US" b="1" i="1" dirty="0" err="1"/>
              <a:t>Mobilitate</a:t>
            </a:r>
            <a:r>
              <a:rPr lang="en-US" b="1" i="1" dirty="0"/>
              <a:t> </a:t>
            </a:r>
            <a:r>
              <a:rPr lang="en-US" b="1" i="1" dirty="0" err="1"/>
              <a:t>Portugalia</a:t>
            </a:r>
            <a:r>
              <a:rPr lang="en-US" b="1" i="1" dirty="0"/>
              <a:t>, Baiao</a:t>
            </a:r>
            <a:br>
              <a:rPr lang="en-US" dirty="0"/>
            </a:br>
            <a:r>
              <a:rPr lang="en-US" b="1" i="1" dirty="0" err="1"/>
              <a:t>Octombrie</a:t>
            </a:r>
            <a:r>
              <a:rPr lang="en-US" b="1" i="1" dirty="0"/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B1E3A-60D6-5F4A-AA14-3DB7DDAD2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Robotics and </a:t>
            </a:r>
            <a:r>
              <a:rPr lang="en-US" sz="2400" dirty="0" err="1">
                <a:solidFill>
                  <a:srgbClr val="92D050"/>
                </a:solidFill>
              </a:rPr>
              <a:t>sustenability</a:t>
            </a:r>
            <a:endParaRPr lang="en-US" sz="2400" dirty="0">
              <a:solidFill>
                <a:srgbClr val="92D050"/>
              </a:solidFill>
            </a:endParaRPr>
          </a:p>
          <a:p>
            <a:r>
              <a:rPr lang="en-US" sz="2400" dirty="0">
                <a:solidFill>
                  <a:srgbClr val="92D050"/>
                </a:solidFill>
              </a:rPr>
              <a:t>Playing and learning with PowerPoint</a:t>
            </a:r>
          </a:p>
          <a:p>
            <a:r>
              <a:rPr lang="en-US" sz="2400" dirty="0">
                <a:solidFill>
                  <a:srgbClr val="92D050"/>
                </a:solidFill>
              </a:rPr>
              <a:t>Gamification and AI</a:t>
            </a:r>
          </a:p>
          <a:p>
            <a:r>
              <a:rPr lang="en-US" sz="2400" dirty="0">
                <a:solidFill>
                  <a:srgbClr val="92D050"/>
                </a:solidFill>
              </a:rPr>
              <a:t>International Symposium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F2650A-F380-BB20-E9A9-DAE49018E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716526"/>
            <a:ext cx="2430780" cy="3074674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stories and gamification for a sustainable world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2" descr="C:\Users\Biba\Desktop\Echipa.PNG">
            <a:extLst>
              <a:ext uri="{FF2B5EF4-FFF2-40B4-BE49-F238E27FC236}">
                <a16:creationId xmlns:a16="http://schemas.microsoft.com/office/drawing/2014/main" id="{A3659BE6-80B3-74DB-BE5E-6E874CDE5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136" y="2922513"/>
            <a:ext cx="4920508" cy="3230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7019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0B3D9-7A72-4BF7-B0C9-78C3E9F5D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7CDC-3156-853C-9616-C7CB1BC6E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503" y="607391"/>
            <a:ext cx="2612677" cy="2037485"/>
          </a:xfrm>
        </p:spPr>
        <p:txBody>
          <a:bodyPr>
            <a:normAutofit/>
          </a:bodyPr>
          <a:lstStyle/>
          <a:p>
            <a:pPr algn="ctr"/>
            <a:r>
              <a:rPr lang="en-US" b="1" i="1" dirty="0" err="1"/>
              <a:t>Mobilitate</a:t>
            </a:r>
            <a:r>
              <a:rPr lang="en-US" b="1" i="1" dirty="0"/>
              <a:t> </a:t>
            </a:r>
            <a:r>
              <a:rPr lang="en-US" b="1" i="1" dirty="0" err="1"/>
              <a:t>Turcia</a:t>
            </a:r>
            <a:r>
              <a:rPr lang="en-US" b="1" i="1" dirty="0"/>
              <a:t>, Mersin</a:t>
            </a:r>
            <a:br>
              <a:rPr lang="en-US" dirty="0"/>
            </a:br>
            <a:r>
              <a:rPr lang="en-US" b="1" i="1" dirty="0" err="1"/>
              <a:t>Februarie</a:t>
            </a:r>
            <a:r>
              <a:rPr lang="en-US" b="1" i="1" dirty="0"/>
              <a:t>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394C5-B065-46AF-4666-4CEF618A0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716526"/>
            <a:ext cx="2430780" cy="3074674"/>
          </a:xfrm>
        </p:spPr>
        <p:txBody>
          <a:bodyPr>
            <a:normAutofit/>
          </a:bodyPr>
          <a:lstStyle/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Our future is beautiful, sustainable, together	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19C3DC-614A-564B-1F1E-226D7E750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Making toys from recycled materials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Mersin Climate and Environment Science Centre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Visit - to CEV-DO-SAN Waste </a:t>
            </a:r>
            <a:r>
              <a:rPr lang="en-US" sz="2400" dirty="0" err="1">
                <a:solidFill>
                  <a:schemeClr val="accent2"/>
                </a:solidFill>
              </a:rPr>
              <a:t>Fascility</a:t>
            </a:r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Visit to Erdem</a:t>
            </a:r>
            <a:r>
              <a:rPr lang="ro-RO" sz="2400" dirty="0">
                <a:solidFill>
                  <a:schemeClr val="accent2"/>
                </a:solidFill>
              </a:rPr>
              <a:t>i</a:t>
            </a:r>
            <a:r>
              <a:rPr lang="en-US" sz="2400" dirty="0">
                <a:solidFill>
                  <a:schemeClr val="accent2"/>
                </a:solidFill>
              </a:rPr>
              <a:t>l Forest School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 Ataturk Vocational and Technical Anatolian High</a:t>
            </a:r>
          </a:p>
        </p:txBody>
      </p:sp>
      <p:pic>
        <p:nvPicPr>
          <p:cNvPr id="8" name="Picture 2" descr="D:\SCOALA\ERASMUS\MERSIN\1.jpg">
            <a:extLst>
              <a:ext uri="{FF2B5EF4-FFF2-40B4-BE49-F238E27FC236}">
                <a16:creationId xmlns:a16="http://schemas.microsoft.com/office/drawing/2014/main" id="{22FBB3A0-00D7-E0E8-F37B-83AD49C17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1549" y="3100503"/>
            <a:ext cx="4191870" cy="3253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9497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EFC7B-3CA5-81B7-3B16-2647BD467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A1F0-43F3-1716-87C2-6F189F6E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503" y="607391"/>
            <a:ext cx="2612677" cy="2037485"/>
          </a:xfrm>
        </p:spPr>
        <p:txBody>
          <a:bodyPr>
            <a:normAutofit/>
          </a:bodyPr>
          <a:lstStyle/>
          <a:p>
            <a:pPr algn="ctr"/>
            <a:r>
              <a:rPr lang="en-US" b="1" i="1" dirty="0" err="1"/>
              <a:t>Mobilitate</a:t>
            </a:r>
            <a:r>
              <a:rPr lang="en-US" b="1" i="1" dirty="0"/>
              <a:t> Romania, C</a:t>
            </a:r>
            <a:r>
              <a:rPr lang="ro-RO" b="1" i="1" dirty="0"/>
              <a:t>ălărași</a:t>
            </a:r>
            <a:br>
              <a:rPr lang="en-US" dirty="0"/>
            </a:br>
            <a:r>
              <a:rPr lang="ro-RO" b="1" i="1" dirty="0"/>
              <a:t>Septembrie</a:t>
            </a:r>
            <a:r>
              <a:rPr lang="en-US" b="1" i="1" dirty="0"/>
              <a:t>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01232-630C-E573-D348-7798E8899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716526"/>
            <a:ext cx="2430780" cy="3074674"/>
          </a:xfrm>
        </p:spPr>
        <p:txBody>
          <a:bodyPr>
            <a:normAutofit/>
          </a:bodyPr>
          <a:lstStyle/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o-RO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o-RO" sz="2800" b="1" dirty="0">
                <a:solidFill>
                  <a:schemeClr val="accent1">
                    <a:lumMod val="75000"/>
                  </a:schemeClr>
                </a:solidFill>
              </a:rPr>
              <a:t>KidSTEAM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3594FF-B45A-E159-2704-6F9722108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94" y="3109450"/>
            <a:ext cx="4518844" cy="301256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AB2405-8ABF-EC9E-E649-5B8A2A1EBF0F}"/>
              </a:ext>
            </a:extLst>
          </p:cNvPr>
          <p:cNvSpPr txBox="1"/>
          <p:nvPr/>
        </p:nvSpPr>
        <p:spPr>
          <a:xfrm>
            <a:off x="786580" y="539342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o-RO" sz="24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24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TERRARIUM </a:t>
            </a:r>
            <a:r>
              <a:rPr lang="en-US" sz="2400" dirty="0" err="1">
                <a:solidFill>
                  <a:schemeClr val="accent2"/>
                </a:solidFill>
              </a:rPr>
              <a:t>minigarden</a:t>
            </a:r>
            <a:endParaRPr lang="ro-RO" sz="24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SOLAR LAMP in the classroom</a:t>
            </a:r>
            <a:endParaRPr lang="ro-RO" sz="24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BALLOON FLUTE</a:t>
            </a:r>
            <a:r>
              <a:rPr lang="ro-RO" sz="2400" dirty="0">
                <a:solidFill>
                  <a:schemeClr val="accent2"/>
                </a:solidFill>
              </a:rPr>
              <a:t> and Eco Game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S’MORES COOKIES </a:t>
            </a:r>
          </a:p>
        </p:txBody>
      </p:sp>
    </p:spTree>
    <p:extLst>
      <p:ext uri="{BB962C8B-B14F-4D97-AF65-F5344CB8AC3E}">
        <p14:creationId xmlns:p14="http://schemas.microsoft.com/office/powerpoint/2010/main" val="186150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EDF5F-A5B5-9CAC-10DE-D149F60BA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28B83-AFC3-FC7F-99E5-0C557A9E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503" y="607391"/>
            <a:ext cx="2612677" cy="2037485"/>
          </a:xfrm>
        </p:spPr>
        <p:txBody>
          <a:bodyPr>
            <a:normAutofit/>
          </a:bodyPr>
          <a:lstStyle/>
          <a:p>
            <a:pPr algn="ctr"/>
            <a:r>
              <a:rPr lang="en-US" b="1" i="1" dirty="0" err="1"/>
              <a:t>Mobilitate</a:t>
            </a:r>
            <a:r>
              <a:rPr lang="en-US" b="1" i="1" dirty="0"/>
              <a:t> Romania, C</a:t>
            </a:r>
            <a:r>
              <a:rPr lang="ro-RO" b="1" i="1" dirty="0"/>
              <a:t>ălărași</a:t>
            </a:r>
            <a:br>
              <a:rPr lang="en-US" dirty="0"/>
            </a:br>
            <a:r>
              <a:rPr lang="ro-RO" b="1" i="1" dirty="0"/>
              <a:t>Septembrie</a:t>
            </a:r>
            <a:r>
              <a:rPr lang="en-US" b="1" i="1" dirty="0"/>
              <a:t>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85D2F-F95B-2B0D-404F-172BABD1B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716526"/>
            <a:ext cx="2430780" cy="3074674"/>
          </a:xfrm>
        </p:spPr>
        <p:txBody>
          <a:bodyPr>
            <a:normAutofit/>
          </a:bodyPr>
          <a:lstStyle/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o-RO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o-RO" sz="2800" b="1" dirty="0">
                <a:solidFill>
                  <a:schemeClr val="accent1">
                    <a:lumMod val="75000"/>
                  </a:schemeClr>
                </a:solidFill>
              </a:rPr>
              <a:t>KidSTEAM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E764B4-B39A-3747-CAE7-6703779AB8D3}"/>
              </a:ext>
            </a:extLst>
          </p:cNvPr>
          <p:cNvSpPr txBox="1"/>
          <p:nvPr/>
        </p:nvSpPr>
        <p:spPr>
          <a:xfrm>
            <a:off x="816077" y="50984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o-RO" sz="24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2400" dirty="0">
              <a:solidFill>
                <a:schemeClr val="accent2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913125-05E0-1E11-DEA8-EF5A3A80D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0" y="607391"/>
            <a:ext cx="2552393" cy="170159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4D4645-CFD9-AB3F-A558-48ACF8A17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5" y="4136707"/>
            <a:ext cx="2544098" cy="1696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EB372B-2BD7-76EA-130B-B69282669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03" y="857202"/>
            <a:ext cx="2162306" cy="1441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A3CB2A-5BAD-1D7D-9096-FB1D70493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6277" y="2510004"/>
            <a:ext cx="2162306" cy="14415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982C2B-0E98-E0F8-3B9D-D6C10BE96F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" y="509846"/>
            <a:ext cx="2162306" cy="14415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D2133C-02DF-B1A4-4897-1B3850A1E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4" y="2403988"/>
            <a:ext cx="2162306" cy="14415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94BDA5-915D-F6AA-CD1B-7EE1873421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74" y="2317792"/>
            <a:ext cx="3195485" cy="21303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925C54-5DBE-E2A9-7ADD-BFDB32B22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0123" y="4698172"/>
            <a:ext cx="2367116" cy="15780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B67654A-DAA5-40D9-EB91-662B9BDA99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18" y="4672532"/>
            <a:ext cx="2367116" cy="157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635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232</TotalTime>
  <Words>429</Words>
  <Application>Microsoft Office PowerPoint</Application>
  <PresentationFormat>Widescreen</PresentationFormat>
  <Paragraphs>55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Century Gothic</vt:lpstr>
      <vt:lpstr>Savon</vt:lpstr>
      <vt:lpstr>Every school it is an eco school </vt:lpstr>
      <vt:lpstr>Every school it is an eco school - proiect de cooperare la scară mică in domeniul educatiei scolare - 4 țări partenere – turcia, spania, portugalia si România - durata – 2 ani, buget – 30.000 euro</vt:lpstr>
      <vt:lpstr>Every school it is an eco school Obiectivele generale urmarite  - invățare si digitalizare - protectia mediului si schimbari climatice - incluziune</vt:lpstr>
      <vt:lpstr>Mobilitate Spania, Ferrol Mai 2024</vt:lpstr>
      <vt:lpstr>Mobilitate Spania, Ferrol Mai 2024</vt:lpstr>
      <vt:lpstr>Mobilitate Portugalia, Baiao Octombrie 2024</vt:lpstr>
      <vt:lpstr>Mobilitate Turcia, Mersin Februarie 2025</vt:lpstr>
      <vt:lpstr>Mobilitate Romania, Călărași Septembrie 2025</vt:lpstr>
      <vt:lpstr>Mobilitate Romania, Călărași Septembrie 2025</vt:lpstr>
      <vt:lpstr>Concluzii – Impactul proiectului asupra școlilor partenere</vt:lpstr>
      <vt:lpstr>Every school it is an eco school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Scoala Generala11</dc:creator>
  <cp:lastModifiedBy>Scoala Generala11</cp:lastModifiedBy>
  <cp:revision>3</cp:revision>
  <dcterms:created xsi:type="dcterms:W3CDTF">2025-12-15T16:41:36Z</dcterms:created>
  <dcterms:modified xsi:type="dcterms:W3CDTF">2025-12-15T20:45:16Z</dcterms:modified>
</cp:coreProperties>
</file>